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1"/>
    <p:sldMasterId id="2147483652" r:id="rId2"/>
  </p:sldMasterIdLst>
  <p:notesMasterIdLst>
    <p:notesMasterId r:id="rId20"/>
  </p:notesMasterIdLst>
  <p:handoutMasterIdLst>
    <p:handoutMasterId r:id="rId21"/>
  </p:handoutMasterIdLst>
  <p:sldIdLst>
    <p:sldId id="756" r:id="rId3"/>
    <p:sldId id="822" r:id="rId4"/>
    <p:sldId id="931" r:id="rId5"/>
    <p:sldId id="818" r:id="rId6"/>
    <p:sldId id="825" r:id="rId7"/>
    <p:sldId id="824" r:id="rId8"/>
    <p:sldId id="826" r:id="rId9"/>
    <p:sldId id="932" r:id="rId10"/>
    <p:sldId id="934" r:id="rId11"/>
    <p:sldId id="912" r:id="rId12"/>
    <p:sldId id="823" r:id="rId13"/>
    <p:sldId id="909" r:id="rId14"/>
    <p:sldId id="935" r:id="rId15"/>
    <p:sldId id="907" r:id="rId16"/>
    <p:sldId id="936" r:id="rId17"/>
    <p:sldId id="937" r:id="rId18"/>
    <p:sldId id="811" r:id="rId19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GANO Yves" initials="GY" lastIdx="1" clrIdx="0"/>
  <p:cmAuthor id="1" name="LAVIGNE Anne" initials="LA" lastIdx="2" clrIdx="1">
    <p:extLst>
      <p:ext uri="{19B8F6BF-5375-455C-9EA6-DF929625EA0E}">
        <p15:presenceInfo xmlns:p15="http://schemas.microsoft.com/office/powerpoint/2012/main" userId="LAVIGNE An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8B"/>
    <a:srgbClr val="F7F7F7"/>
    <a:srgbClr val="800000"/>
    <a:srgbClr val="008000"/>
    <a:srgbClr val="000000"/>
    <a:srgbClr val="1F497D"/>
    <a:srgbClr val="DCE6F2"/>
    <a:srgbClr val="A8C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2736" autoAdjust="0"/>
  </p:normalViewPr>
  <p:slideViewPr>
    <p:cSldViewPr snapToGrid="0" snapToObjects="1">
      <p:cViewPr varScale="1">
        <p:scale>
          <a:sx n="55" d="100"/>
          <a:sy n="55" d="100"/>
        </p:scale>
        <p:origin x="15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2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330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385C31-C3B5-4E1B-9D21-FCEBCD11A63B}" type="datetime1">
              <a:rPr lang="fr-FR"/>
              <a:pPr>
                <a:defRPr/>
              </a:pPr>
              <a:t>18/01/2026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A1A7C0B-8467-4E49-9D1F-457A8A078D5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372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39A8DC-02A8-4DB0-9794-5242FB28F09C}" type="datetime1">
              <a:rPr lang="fr-FR"/>
              <a:pPr>
                <a:defRPr/>
              </a:pPr>
              <a:t>18/01/2026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Click to edit Master text styles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2095C1-F451-41B9-A849-59FD7C5454E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91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9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9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76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25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DE299-70B4-9716-8BB2-B704731CF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FC7AEF70-A8C3-A72B-69AE-5134AA03C1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DB0CA2D4-2286-E8FB-3845-5FBE6E2B3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284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DE299-70B4-9716-8BB2-B704731CF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FC7AEF70-A8C3-A72B-69AE-5134AA03C1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DB0CA2D4-2286-E8FB-3845-5FBE6E2B3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8503796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DE299-70B4-9716-8BB2-B704731CF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FC7AEF70-A8C3-A72B-69AE-5134AA03C1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DB0CA2D4-2286-E8FB-3845-5FBE6E2B3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811290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949634-255B-4B4F-A4E3-EADD3502523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66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11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40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74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3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03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7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8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5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>
            <a:spLocks noChangeArrowheads="1"/>
          </p:cNvSpPr>
          <p:nvPr userDrawn="1"/>
        </p:nvSpPr>
        <p:spPr bwMode="auto">
          <a:xfrm>
            <a:off x="4076700" y="41529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04673" y="1943099"/>
            <a:ext cx="7248701" cy="1000125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solidFill>
                  <a:srgbClr val="00368B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704673" y="2943224"/>
            <a:ext cx="6562902" cy="14287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b="0">
                <a:solidFill>
                  <a:srgbClr val="0036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8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533525"/>
            <a:ext cx="8141478" cy="4230688"/>
          </a:xfrm>
          <a:prstGeom prst="rect">
            <a:avLst/>
          </a:prstGeom>
        </p:spPr>
        <p:txBody>
          <a:bodyPr/>
          <a:lstStyle>
            <a:lvl1pPr marL="361950" marR="0" indent="-276225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>
                <a:solidFill>
                  <a:srgbClr val="00368B"/>
                </a:solidFill>
              </a:defRPr>
            </a:lvl1pPr>
            <a:lvl2pPr marL="628650" indent="-266700">
              <a:buFont typeface="Calibri" panose="020F0502020204030204" pitchFamily="34" charset="0"/>
              <a:buChar char="–"/>
              <a:defRPr sz="2000" b="0">
                <a:solidFill>
                  <a:schemeClr val="tx1"/>
                </a:solidFill>
              </a:defRPr>
            </a:lvl2pPr>
            <a:lvl3pPr marL="714375" indent="-352425">
              <a:buFont typeface="Calibri" panose="020F0502020204030204" pitchFamily="34" charset="0"/>
              <a:buChar char="–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 err="1"/>
              <a:t>Nd</a:t>
            </a:r>
            <a:r>
              <a:rPr lang="fr-FR" dirty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68B"/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altLang="fr-FR" dirty="0"/>
              <a:t>Modifiez les styles du texte du masque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245441" y="6596390"/>
            <a:ext cx="42992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2893F19-1598-42B5-937A-7AE6D9E5A64E}" type="slidenum">
              <a:rPr lang="fr-FR" sz="1100" b="1" smtClean="0">
                <a:solidFill>
                  <a:schemeClr val="bg1"/>
                </a:solidFill>
              </a:rPr>
              <a:pPr algn="ctr"/>
              <a:t>‹N°›</a:t>
            </a:fld>
            <a:endParaRPr lang="fr-F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2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>
            <a:spLocks noChangeArrowheads="1"/>
          </p:cNvSpPr>
          <p:nvPr userDrawn="1"/>
        </p:nvSpPr>
        <p:spPr bwMode="auto">
          <a:xfrm>
            <a:off x="4076700" y="41529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04673" y="1943099"/>
            <a:ext cx="7248701" cy="1000125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solidFill>
                  <a:srgbClr val="00368B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704673" y="2943224"/>
            <a:ext cx="6562902" cy="14287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b="0">
                <a:solidFill>
                  <a:srgbClr val="0036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5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4382219" y="6593575"/>
            <a:ext cx="589472" cy="2242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00FF4C-7367-4F14-BB33-4039E672CEF7}" type="slidenum">
              <a:rPr lang="fr-FR" sz="1200" b="1" smtClean="0">
                <a:solidFill>
                  <a:schemeClr val="bg1"/>
                </a:solidFill>
              </a:rPr>
              <a:pPr>
                <a:defRPr/>
              </a:pPr>
              <a:t>‹N°›</a:t>
            </a:fld>
            <a:endParaRPr lang="fr-F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82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124" y="1600200"/>
            <a:ext cx="7920154" cy="45259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4245441" y="6596390"/>
            <a:ext cx="42992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2893F19-1598-42B5-937A-7AE6D9E5A64E}" type="slidenum">
              <a:rPr lang="fr-FR" sz="1100" b="1" smtClean="0">
                <a:solidFill>
                  <a:schemeClr val="bg1"/>
                </a:solidFill>
              </a:rPr>
              <a:pPr algn="ctr"/>
              <a:t>‹N°›</a:t>
            </a:fld>
            <a:endParaRPr lang="fr-F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2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09625" y="17319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Titre de la présentation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09625" y="3162300"/>
            <a:ext cx="71437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Type</a:t>
            </a:r>
          </a:p>
          <a:p>
            <a:pPr lvl="1"/>
            <a:endParaRPr lang="fr-FR" altLang="fr-FR"/>
          </a:p>
          <a:p>
            <a:pPr lvl="1"/>
            <a:endParaRPr lang="fr-FR" altLang="fr-FR"/>
          </a:p>
          <a:p>
            <a:pPr lvl="1"/>
            <a:r>
              <a:rPr lang="fr-FR" altLang="fr-FR"/>
              <a:t>Emetteur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036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00368B"/>
          </a:solidFill>
          <a:latin typeface="+mn-lt"/>
          <a:ea typeface="+mn-ea"/>
          <a:cs typeface="+mn-cs"/>
        </a:defRPr>
      </a:lvl1pPr>
      <a:lvl2pPr marL="457200" algn="r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1bi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5488"/>
            <a:ext cx="914400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 descr="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39713"/>
            <a:ext cx="5270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012825" y="508000"/>
            <a:ext cx="7770813" cy="0"/>
          </a:xfrm>
          <a:prstGeom prst="line">
            <a:avLst/>
          </a:prstGeom>
          <a:ln>
            <a:solidFill>
              <a:srgbClr val="00368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933450" y="508000"/>
            <a:ext cx="8027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296150" y="6564313"/>
            <a:ext cx="1606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fr-FR" altLang="fr-FR" sz="1200" b="1" dirty="0">
                <a:solidFill>
                  <a:schemeClr val="bg1"/>
                </a:solidFill>
              </a:rPr>
              <a:t>www.cor-retraites.fr</a:t>
            </a:r>
          </a:p>
        </p:txBody>
      </p:sp>
      <p:sp>
        <p:nvSpPr>
          <p:cNvPr id="1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4382219" y="6593575"/>
            <a:ext cx="589472" cy="2242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00FF4C-7367-4F14-BB33-4039E672CEF7}" type="slidenum">
              <a:rPr lang="fr-FR" sz="1200" b="1" smtClean="0">
                <a:solidFill>
                  <a:schemeClr val="bg1"/>
                </a:solidFill>
              </a:rPr>
              <a:pPr>
                <a:defRPr/>
              </a:pPr>
              <a:t>‹N°›</a:t>
            </a:fld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209675" y="238125"/>
            <a:ext cx="7616825" cy="517525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1100" b="1" kern="1200" baseline="0">
                <a:solidFill>
                  <a:srgbClr val="00368B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- discussion</a:t>
            </a:r>
            <a:endParaRPr lang="fr-FR" sz="1100" b="1" kern="1200" baseline="0" dirty="0">
              <a:solidFill>
                <a:srgbClr val="00368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88913" y="6564313"/>
            <a:ext cx="233006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1200" b="1" dirty="0">
                <a:solidFill>
                  <a:schemeClr val="bg1"/>
                </a:solidFill>
              </a:rPr>
              <a:t>Séminaire </a:t>
            </a:r>
            <a:r>
              <a:rPr lang="fr-FR" altLang="fr-FR" sz="1200" b="1" dirty="0" err="1">
                <a:solidFill>
                  <a:schemeClr val="bg1"/>
                </a:solidFill>
              </a:rPr>
              <a:t>Réparvie</a:t>
            </a:r>
            <a:r>
              <a:rPr lang="fr-FR" altLang="fr-FR" sz="1200" b="1" dirty="0">
                <a:solidFill>
                  <a:schemeClr val="bg1"/>
                </a:solidFill>
              </a:rPr>
              <a:t> – 16/01/2026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2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fr-FR" sz="2800" b="1" kern="1200" dirty="0">
          <a:solidFill>
            <a:srgbClr val="00368B"/>
          </a:solidFill>
          <a:latin typeface="+mn-lt"/>
          <a:ea typeface="+mn-ea"/>
          <a:cs typeface="+mn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hyperlink" Target="https://www.linkedin.com/company/conseildorientationdesretraites-co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209675" y="2711390"/>
            <a:ext cx="7742596" cy="1118738"/>
          </a:xfrm>
          <a:effectLst/>
        </p:spPr>
        <p:txBody>
          <a:bodyPr anchor="t">
            <a:noAutofit/>
          </a:bodyPr>
          <a:lstStyle/>
          <a:p>
            <a:pPr eaLnBrk="1" hangingPunct="1"/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br>
              <a:rPr lang="fr-FR" dirty="0"/>
            </a:br>
            <a:r>
              <a:rPr lang="fr-FR" dirty="0" err="1"/>
              <a:t>Emre</a:t>
            </a:r>
            <a:r>
              <a:rPr lang="fr-FR" dirty="0"/>
              <a:t> Oral, Simon </a:t>
            </a:r>
            <a:r>
              <a:rPr lang="fr-FR" dirty="0" err="1"/>
              <a:t>Rabaté</a:t>
            </a:r>
            <a:r>
              <a:rPr lang="fr-FR" dirty="0"/>
              <a:t>, Arthur </a:t>
            </a:r>
            <a:r>
              <a:rPr lang="fr-FR" dirty="0" err="1"/>
              <a:t>Seibold</a:t>
            </a:r>
            <a:endParaRPr lang="fr-FR" altLang="fr-FR" sz="3100" i="1" dirty="0">
              <a:cs typeface="Calibri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09675" y="3651560"/>
            <a:ext cx="7115618" cy="727869"/>
          </a:xfrm>
        </p:spPr>
        <p:txBody>
          <a:bodyPr>
            <a:noAutofit/>
          </a:bodyPr>
          <a:lstStyle/>
          <a:p>
            <a:pPr eaLnBrk="1" hangingPunct="1"/>
            <a:r>
              <a:rPr lang="fr-FR" altLang="fr-FR" sz="1800" i="1" dirty="0"/>
              <a:t>Séminaire </a:t>
            </a:r>
            <a:r>
              <a:rPr lang="fr-FR" altLang="fr-FR" sz="1800" i="1" dirty="0" err="1"/>
              <a:t>Réparvie</a:t>
            </a:r>
            <a:endParaRPr lang="fr-FR" altLang="fr-FR" sz="1800" i="1" dirty="0"/>
          </a:p>
          <a:p>
            <a:pPr eaLnBrk="1" hangingPunct="1"/>
            <a:r>
              <a:rPr lang="fr-FR" altLang="fr-FR" sz="1800" dirty="0"/>
              <a:t>16 janvier 2026</a:t>
            </a:r>
          </a:p>
        </p:txBody>
      </p:sp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5648324" y="4928732"/>
            <a:ext cx="2809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defRPr sz="2000">
                <a:solidFill>
                  <a:srgbClr val="00368B"/>
                </a:solidFill>
                <a:latin typeface="Calibri" pitchFamily="34" charset="0"/>
              </a:defRPr>
            </a:lvl1pPr>
            <a:lvl2pPr marL="742950" indent="-285750" algn="r" eaLnBrk="0" hangingPunct="0">
              <a:spcBef>
                <a:spcPct val="20000"/>
              </a:spcBef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 err="1">
                <a:solidFill>
                  <a:schemeClr val="tx1"/>
                </a:solidFill>
              </a:rPr>
              <a:t>Discutante</a:t>
            </a:r>
            <a:r>
              <a:rPr lang="fr-FR" altLang="fr-FR" sz="1800" dirty="0">
                <a:solidFill>
                  <a:schemeClr val="tx1"/>
                </a:solidFill>
              </a:rPr>
              <a:t>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chemeClr val="tx1"/>
                </a:solidFill>
              </a:rPr>
              <a:t>Frédérique </a:t>
            </a:r>
            <a:r>
              <a:rPr lang="fr-FR" altLang="fr-FR" sz="1800" dirty="0" err="1">
                <a:solidFill>
                  <a:schemeClr val="tx1"/>
                </a:solidFill>
              </a:rPr>
              <a:t>Nortier-Ribordy</a:t>
            </a:r>
            <a:endParaRPr lang="fr-FR" altLang="fr-FR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chemeClr val="tx1"/>
                </a:solidFill>
              </a:rPr>
              <a:t>Secrétariat général du COR</a:t>
            </a:r>
          </a:p>
        </p:txBody>
      </p:sp>
    </p:spTree>
    <p:extLst>
      <p:ext uri="{BB962C8B-B14F-4D97-AF65-F5344CB8AC3E}">
        <p14:creationId xmlns:p14="http://schemas.microsoft.com/office/powerpoint/2010/main" val="3571431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6F387DB-9EA5-8FF0-4E9B-178410AD9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1692"/>
            <a:ext cx="3785714" cy="4230688"/>
          </a:xfrm>
        </p:spPr>
        <p:txBody>
          <a:bodyPr/>
          <a:lstStyle/>
          <a:p>
            <a:r>
              <a:rPr lang="fr-FR" sz="1900" dirty="0"/>
              <a:t>Résultats de l’enquête </a:t>
            </a:r>
            <a:r>
              <a:rPr lang="fr-FR" sz="1900" i="1" dirty="0"/>
              <a:t>Motivations de départ à la retraite</a:t>
            </a:r>
            <a:r>
              <a:rPr lang="fr-FR" sz="1900" dirty="0"/>
              <a:t> : partir en même temps que son conjoint est une motivation déclarée non négligeable, beaucoup plus fréquente chez les femmes que chez les hommes. </a:t>
            </a:r>
          </a:p>
          <a:p>
            <a:r>
              <a:rPr lang="fr-FR" sz="1900" dirty="0"/>
              <a:t>Travaux empiriques sur les décisions de sortie du marché du travail des conjoints (</a:t>
            </a:r>
            <a:r>
              <a:rPr lang="fr-FR" sz="1900" dirty="0" err="1"/>
              <a:t>Périvier</a:t>
            </a:r>
            <a:r>
              <a:rPr lang="fr-FR" sz="1900" dirty="0"/>
              <a:t>, </a:t>
            </a:r>
            <a:r>
              <a:rPr lang="fr-FR" sz="1900" dirty="0" err="1"/>
              <a:t>Solaz</a:t>
            </a:r>
            <a:r>
              <a:rPr lang="fr-FR" sz="1900" dirty="0"/>
              <a:t>, Dubois et </a:t>
            </a:r>
            <a:r>
              <a:rPr lang="fr-FR" sz="1900" dirty="0" err="1"/>
              <a:t>Koubi</a:t>
            </a:r>
            <a:r>
              <a:rPr lang="fr-FR" sz="1900" dirty="0"/>
              <a:t>, </a:t>
            </a:r>
            <a:r>
              <a:rPr lang="fr-FR" sz="1900" dirty="0" err="1"/>
              <a:t>Stancanelli</a:t>
            </a:r>
            <a:r>
              <a:rPr lang="fr-FR" sz="1900" dirty="0"/>
              <a:t>) -&gt; les arbitrages sont coordonnés et fortement genrés. </a:t>
            </a:r>
          </a:p>
          <a:p>
            <a:endParaRPr lang="fr-FR" sz="19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6D21141C-3149-A7C3-EE5E-B38F7F56B5D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Comportements de départ à la retraite </a:t>
            </a:r>
          </a:p>
          <a:p>
            <a:r>
              <a:rPr lang="fr-FR" sz="2400" i="1" dirty="0"/>
              <a:t>Les décisions au sein du couple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827182B-41B5-630E-A82B-AB2605FF6C26}"/>
              </a:ext>
            </a:extLst>
          </p:cNvPr>
          <p:cNvSpPr txBox="1"/>
          <p:nvPr/>
        </p:nvSpPr>
        <p:spPr>
          <a:xfrm>
            <a:off x="4898689" y="5234950"/>
            <a:ext cx="3946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Champ &gt; Nouveaux retraités du régime général, résidant en France, qui ont travaillé jusqu’à 50 ans au moins, et sont partis à la retraite entre le 1</a:t>
            </a:r>
            <a:r>
              <a:rPr lang="fr-FR" sz="1200" i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juillet 2019 et le 30 juin 2020.</a:t>
            </a:r>
          </a:p>
          <a:p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Sources &gt; Enquêtes Motivations de départ à la retraite 2021.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254C43-15DA-3FD4-F7D9-5229ABA21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369" y="1865074"/>
            <a:ext cx="4135544" cy="326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Quelle interprétation ?</a:t>
            </a:r>
          </a:p>
        </p:txBody>
      </p:sp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09650" y="1785226"/>
            <a:ext cx="75003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Point fort de l’étude : montrer de manière convaincante que les comportements de départ à la retraite sont socialement imbriqués -&gt; les individus ne réagissent pas aux réformes des retraites de façon isolée.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Effets des interactions sociales bien étudiés chez les sociologues (Durkheim, Bourdieu, Goffman, …), beaucoup moins chez les économistes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Quelle interprétation ? Effet direct du comportement du pair ou processus de diffusion plus large liée à la norme sociale ?</a:t>
            </a:r>
          </a:p>
        </p:txBody>
      </p:sp>
    </p:spTree>
    <p:extLst>
      <p:ext uri="{BB962C8B-B14F-4D97-AF65-F5344CB8AC3E}">
        <p14:creationId xmlns:p14="http://schemas.microsoft.com/office/powerpoint/2010/main" val="141277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07038B-BA23-1042-87D6-37E64A9B33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Quelques questions / commentaires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5F0A762-4910-052A-8E6C-1687E0C04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500" y="2835178"/>
            <a:ext cx="4229446" cy="288654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C9CF995-06B4-DBA3-7CF9-E120EC7A75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835178"/>
            <a:ext cx="4204438" cy="2712174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DAA930A7-02A3-B686-DFFE-96438A5EA995}"/>
              </a:ext>
            </a:extLst>
          </p:cNvPr>
          <p:cNvSpPr txBox="1"/>
          <p:nvPr/>
        </p:nvSpPr>
        <p:spPr>
          <a:xfrm>
            <a:off x="890016" y="1592660"/>
            <a:ext cx="7656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368B"/>
                </a:solidFill>
              </a:rPr>
              <a:t>Période analysée : de 2003 à 2021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368B"/>
                </a:solidFill>
              </a:rPr>
              <a:t>Réforme du deuxième pilier (discontinuité pour les assurés nés avant ou après 1950)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368B"/>
                </a:solidFill>
              </a:rPr>
              <a:t>Mais aussi réforme du premier pilier (montée en charge progressive)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4C43DB-C8B3-C020-FB21-DAFF5FD42CA2}"/>
              </a:ext>
            </a:extLst>
          </p:cNvPr>
          <p:cNvSpPr/>
          <p:nvPr/>
        </p:nvSpPr>
        <p:spPr>
          <a:xfrm>
            <a:off x="4718305" y="4092020"/>
            <a:ext cx="4050196" cy="999744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0D20EBE-30B3-80BC-FBAF-E879B0900321}"/>
              </a:ext>
            </a:extLst>
          </p:cNvPr>
          <p:cNvSpPr txBox="1"/>
          <p:nvPr/>
        </p:nvSpPr>
        <p:spPr>
          <a:xfrm>
            <a:off x="753666" y="5778054"/>
            <a:ext cx="7656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368B"/>
                </a:solidFill>
              </a:rPr>
              <a:t>Effet de contexte institutionnel (voire social) ?</a:t>
            </a:r>
          </a:p>
        </p:txBody>
      </p:sp>
    </p:spTree>
    <p:extLst>
      <p:ext uri="{BB962C8B-B14F-4D97-AF65-F5344CB8AC3E}">
        <p14:creationId xmlns:p14="http://schemas.microsoft.com/office/powerpoint/2010/main" val="864288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07038B-BA23-1042-87D6-37E64A9B33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Quelques questions / commentaires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97066B-D662-A2DA-C47D-1A5F9ECC6F2E}"/>
              </a:ext>
            </a:extLst>
          </p:cNvPr>
          <p:cNvSpPr txBox="1"/>
          <p:nvPr/>
        </p:nvSpPr>
        <p:spPr>
          <a:xfrm>
            <a:off x="1103376" y="1696319"/>
            <a:ext cx="74554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2000" dirty="0">
                <a:solidFill>
                  <a:srgbClr val="00368B"/>
                </a:solidFill>
              </a:rPr>
              <a:t>L’étude suggère qu’une réforme de moindre ampleur serait envisageable </a:t>
            </a:r>
            <a:r>
              <a:rPr lang="fr-FR" sz="2000" i="1" dirty="0">
                <a:solidFill>
                  <a:srgbClr val="00368B"/>
                </a:solidFill>
              </a:rPr>
              <a:t>ex ante</a:t>
            </a:r>
            <a:r>
              <a:rPr lang="fr-FR" sz="2000" dirty="0">
                <a:solidFill>
                  <a:srgbClr val="00368B"/>
                </a:solidFill>
              </a:rPr>
              <a:t> pour obtenir le résultat souhaité </a:t>
            </a:r>
            <a:r>
              <a:rPr lang="fr-FR" sz="2000" i="1" dirty="0">
                <a:solidFill>
                  <a:srgbClr val="00368B"/>
                </a:solidFill>
              </a:rPr>
              <a:t>ex post </a:t>
            </a:r>
            <a:r>
              <a:rPr lang="fr-FR" sz="2000" dirty="0">
                <a:solidFill>
                  <a:srgbClr val="00368B"/>
                </a:solidFill>
              </a:rPr>
              <a:t>… (the social multiplier)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7F1E98E-B76E-B291-227D-015723941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2222" y="3110567"/>
            <a:ext cx="4209828" cy="2448986"/>
          </a:xfrm>
          <a:prstGeom prst="rect">
            <a:avLst/>
          </a:prstGeom>
        </p:spPr>
      </p:pic>
      <p:sp>
        <p:nvSpPr>
          <p:cNvPr id="7" name="Espace réservé du contenu 1">
            <a:extLst>
              <a:ext uri="{FF2B5EF4-FFF2-40B4-BE49-F238E27FC236}">
                <a16:creationId xmlns:a16="http://schemas.microsoft.com/office/drawing/2014/main" id="{42DC7256-4DD0-2FC2-4AE3-197CA8E7C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282" y="2980917"/>
            <a:ext cx="2983832" cy="2785900"/>
          </a:xfrm>
        </p:spPr>
        <p:txBody>
          <a:bodyPr/>
          <a:lstStyle/>
          <a:p>
            <a:pPr marL="0" indent="0">
              <a:buNone/>
            </a:pPr>
            <a:r>
              <a:rPr lang="fr-FR" sz="2000" b="0" dirty="0"/>
              <a:t>Groupes exclusifs (multiplicateur additif) ? </a:t>
            </a:r>
          </a:p>
          <a:p>
            <a:pPr marL="0" indent="0">
              <a:buNone/>
            </a:pPr>
            <a:r>
              <a:rPr lang="fr-FR" sz="2000" b="0" dirty="0"/>
              <a:t>Ordre d’exclusion ? Test d’un autre ordre ?</a:t>
            </a:r>
          </a:p>
          <a:p>
            <a:pPr marL="0" indent="0">
              <a:buNone/>
            </a:pPr>
            <a:r>
              <a:rPr lang="fr-FR" sz="2000" b="0" dirty="0"/>
              <a:t>Est-ce que les multiplicateurs seraient les mêmes en cas de baisse de l’âge de la retraite ? </a:t>
            </a:r>
          </a:p>
          <a:p>
            <a:pPr marL="0" indent="0">
              <a:buNone/>
            </a:pPr>
            <a:endParaRPr lang="fr-FR" sz="2000" b="0" dirty="0"/>
          </a:p>
          <a:p>
            <a:pPr marL="0" indent="0">
              <a:buNone/>
            </a:pPr>
            <a:endParaRPr lang="fr-FR" sz="2000" b="0" dirty="0"/>
          </a:p>
        </p:txBody>
      </p:sp>
    </p:spTree>
    <p:extLst>
      <p:ext uri="{BB962C8B-B14F-4D97-AF65-F5344CB8AC3E}">
        <p14:creationId xmlns:p14="http://schemas.microsoft.com/office/powerpoint/2010/main" val="1464074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3138C-EB09-02B6-C973-54D340254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9634EF7-789D-0070-14FC-571CBEC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2052377"/>
            <a:ext cx="7893828" cy="4230688"/>
          </a:xfrm>
        </p:spPr>
        <p:txBody>
          <a:bodyPr/>
          <a:lstStyle/>
          <a:p>
            <a:pPr marL="0" indent="0">
              <a:buNone/>
            </a:pPr>
            <a:r>
              <a:rPr lang="fr-FR" sz="2400" b="0" dirty="0"/>
              <a:t>Champ de </a:t>
            </a:r>
            <a:r>
              <a:rPr lang="fr-FR" dirty="0"/>
              <a:t>l’étude : personnes en emploi au moins une fois à partir de 57 ans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Potentiel biais de sélection</a:t>
            </a:r>
          </a:p>
          <a:p>
            <a:pPr marL="0" indent="0">
              <a:buNone/>
            </a:pPr>
            <a:endParaRPr lang="fr-FR" sz="2400" b="0" dirty="0"/>
          </a:p>
          <a:p>
            <a:pPr marL="0" indent="0">
              <a:buNone/>
            </a:pPr>
            <a:r>
              <a:rPr lang="fr-FR" dirty="0"/>
              <a:t>Variable observée : cessation d’activité</a:t>
            </a:r>
            <a:endParaRPr lang="fr-FR" sz="2400" b="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Âge de cessation d’activité proche aux Pays-Bas de l’âge de la retraite ?</a:t>
            </a:r>
          </a:p>
          <a:p>
            <a:pPr marL="0" indent="0">
              <a:buNone/>
            </a:pPr>
            <a:endParaRPr lang="fr-FR" sz="2400" b="0" dirty="0"/>
          </a:p>
          <a:p>
            <a:pPr marL="0" indent="0">
              <a:buNone/>
            </a:pPr>
            <a:endParaRPr lang="fr-FR" sz="2400" b="0" dirty="0"/>
          </a:p>
          <a:p>
            <a:pPr marL="0" indent="0">
              <a:buNone/>
            </a:pPr>
            <a:endParaRPr lang="fr-FR" sz="2400" b="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22C1BF0-CDE0-FE08-5342-9810ED5A037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Quelques questions / commentaires</a:t>
            </a:r>
          </a:p>
        </p:txBody>
      </p:sp>
    </p:spTree>
    <p:extLst>
      <p:ext uri="{BB962C8B-B14F-4D97-AF65-F5344CB8AC3E}">
        <p14:creationId xmlns:p14="http://schemas.microsoft.com/office/powerpoint/2010/main" val="3725477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3138C-EB09-02B6-C973-54D340254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9634EF7-789D-0070-14FC-571CBEC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2052377"/>
            <a:ext cx="7893828" cy="4230688"/>
          </a:xfrm>
        </p:spPr>
        <p:txBody>
          <a:bodyPr/>
          <a:lstStyle/>
          <a:p>
            <a:pPr marL="0" indent="0">
              <a:buNone/>
            </a:pPr>
            <a:r>
              <a:rPr lang="fr-FR" sz="2400" b="0" dirty="0"/>
              <a:t>Résultats « en moyenne 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E</a:t>
            </a:r>
            <a:r>
              <a:rPr lang="fr-FR" sz="2400" b="0" dirty="0"/>
              <a:t>st-il possible d’avoir une idée de la dispersion 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Qui décale ? Qui ne décale pas ?</a:t>
            </a:r>
          </a:p>
          <a:p>
            <a:pPr marL="0" indent="0">
              <a:buNone/>
            </a:pPr>
            <a:endParaRPr lang="fr-FR" sz="2400" b="0" dirty="0"/>
          </a:p>
          <a:p>
            <a:pPr marL="0" indent="0">
              <a:buNone/>
            </a:pPr>
            <a:endParaRPr lang="fr-FR" sz="2400" b="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22C1BF0-CDE0-FE08-5342-9810ED5A037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Quelques questions / commentaires</a:t>
            </a:r>
          </a:p>
        </p:txBody>
      </p:sp>
    </p:spTree>
    <p:extLst>
      <p:ext uri="{BB962C8B-B14F-4D97-AF65-F5344CB8AC3E}">
        <p14:creationId xmlns:p14="http://schemas.microsoft.com/office/powerpoint/2010/main" val="4204998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3138C-EB09-02B6-C973-54D340254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9634EF7-789D-0070-14FC-571CBEC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2052377"/>
            <a:ext cx="7893828" cy="4230688"/>
          </a:xfrm>
        </p:spPr>
        <p:txBody>
          <a:bodyPr/>
          <a:lstStyle/>
          <a:p>
            <a:pPr marL="0" indent="0">
              <a:buNone/>
            </a:pPr>
            <a:r>
              <a:rPr lang="fr-FR" sz="2400" b="0" dirty="0"/>
              <a:t>Étude de l’offre de travail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Quel ajustement de la part des entreprises 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Peut-il y avoir des effets de « départs groupés » pour certaines (</a:t>
            </a:r>
            <a:r>
              <a:rPr lang="fr-FR" dirty="0"/>
              <a:t>personnes embauchées au même moment et aux mêmes âges</a:t>
            </a:r>
            <a:r>
              <a:rPr lang="fr-FR" sz="2400" b="0" dirty="0"/>
              <a:t>) 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0" dirty="0"/>
              <a:t>Y-a-t-il des secteurs spécifiques où le décalage est plus important ?  </a:t>
            </a:r>
          </a:p>
          <a:p>
            <a:pPr marL="0" indent="0">
              <a:buNone/>
            </a:pPr>
            <a:endParaRPr lang="fr-FR" sz="2400" b="0" dirty="0"/>
          </a:p>
          <a:p>
            <a:pPr marL="0" indent="0">
              <a:buNone/>
            </a:pPr>
            <a:endParaRPr lang="fr-FR" sz="2400" b="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22C1BF0-CDE0-FE08-5342-9810ED5A037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</p:spPr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Quelques questions / commentaires</a:t>
            </a:r>
          </a:p>
        </p:txBody>
      </p:sp>
    </p:spTree>
    <p:extLst>
      <p:ext uri="{BB962C8B-B14F-4D97-AF65-F5344CB8AC3E}">
        <p14:creationId xmlns:p14="http://schemas.microsoft.com/office/powerpoint/2010/main" val="2652523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0" y="2466459"/>
            <a:ext cx="9144000" cy="1019175"/>
          </a:xfrm>
        </p:spPr>
        <p:txBody>
          <a:bodyPr anchor="t"/>
          <a:lstStyle/>
          <a:p>
            <a:pPr algn="ctr" eaLnBrk="1" hangingPunct="1"/>
            <a:r>
              <a:rPr lang="fr-FR" altLang="fr-FR" sz="3600" dirty="0">
                <a:cs typeface="Calibri" pitchFamily="34" charset="0"/>
              </a:rPr>
              <a:t>Merci de votre attention</a:t>
            </a:r>
            <a:endParaRPr lang="fr-FR" altLang="fr-FR" sz="3600" dirty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3620690"/>
            <a:ext cx="320675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 descr="logo-LinkedIn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59" y="4041257"/>
            <a:ext cx="238125" cy="2381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itle 3"/>
          <p:cNvSpPr txBox="1">
            <a:spLocks/>
          </p:cNvSpPr>
          <p:nvPr/>
        </p:nvSpPr>
        <p:spPr bwMode="auto">
          <a:xfrm>
            <a:off x="0" y="3279502"/>
            <a:ext cx="9144000" cy="1085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b="0" kern="1200">
                <a:solidFill>
                  <a:srgbClr val="00368B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fr-FR" altLang="fr-FR" sz="2000" dirty="0">
                <a:solidFill>
                  <a:schemeClr val="tx1"/>
                </a:solidFill>
              </a:rPr>
              <a:t>Suivez l’actualité et les travaux du COR </a:t>
            </a:r>
            <a:br>
              <a:rPr lang="fr-FR" altLang="fr-FR" sz="2000" dirty="0">
                <a:solidFill>
                  <a:schemeClr val="tx1"/>
                </a:solidFill>
              </a:rPr>
            </a:br>
            <a:r>
              <a:rPr lang="fr-FR" altLang="fr-FR" sz="2000" dirty="0">
                <a:solidFill>
                  <a:schemeClr val="tx1"/>
                </a:solidFill>
              </a:rPr>
              <a:t>sur </a:t>
            </a:r>
            <a:r>
              <a:rPr lang="fr-FR" altLang="fr-FR" sz="2000" b="1" dirty="0">
                <a:solidFill>
                  <a:srgbClr val="003A88"/>
                </a:solidFill>
              </a:rPr>
              <a:t>www.cor-retraites.fr</a:t>
            </a:r>
            <a:r>
              <a:rPr lang="fr-FR" altLang="fr-FR" sz="2000" dirty="0">
                <a:solidFill>
                  <a:schemeClr val="tx1"/>
                </a:solidFill>
              </a:rPr>
              <a:t>, twitter       </a:t>
            </a:r>
            <a:r>
              <a:rPr lang="fr-FR" altLang="fr-FR" sz="2000" b="1" dirty="0">
                <a:solidFill>
                  <a:srgbClr val="003A88"/>
                </a:solidFill>
              </a:rPr>
              <a:t>@</a:t>
            </a:r>
            <a:r>
              <a:rPr lang="fr-FR" altLang="fr-FR" sz="2000" b="1" dirty="0" err="1">
                <a:solidFill>
                  <a:srgbClr val="003A88"/>
                </a:solidFill>
              </a:rPr>
              <a:t>COR_Retraites</a:t>
            </a:r>
            <a:r>
              <a:rPr lang="fr-FR" altLang="fr-FR" sz="2000" b="1" dirty="0">
                <a:solidFill>
                  <a:srgbClr val="003A88"/>
                </a:solidFill>
              </a:rPr>
              <a:t> </a:t>
            </a:r>
          </a:p>
          <a:p>
            <a:pPr algn="ctr" eaLnBrk="1" hangingPunct="1"/>
            <a:r>
              <a:rPr lang="fr-FR" altLang="fr-FR" sz="2000" dirty="0">
                <a:solidFill>
                  <a:schemeClr val="tx1"/>
                </a:solidFill>
              </a:rPr>
              <a:t>et</a:t>
            </a:r>
            <a:r>
              <a:rPr lang="fr-FR" altLang="fr-FR" sz="2000" b="1" dirty="0">
                <a:solidFill>
                  <a:srgbClr val="003A88"/>
                </a:solidFill>
              </a:rPr>
              <a:t> </a:t>
            </a:r>
            <a:r>
              <a:rPr lang="fr-FR" altLang="fr-FR" sz="2000" dirty="0">
                <a:solidFill>
                  <a:schemeClr val="tx1"/>
                </a:solidFill>
              </a:rPr>
              <a:t>LinkedIn</a:t>
            </a:r>
            <a:r>
              <a:rPr lang="fr-FR" altLang="fr-FR" sz="2000" b="1" dirty="0">
                <a:solidFill>
                  <a:srgbClr val="003A88"/>
                </a:solidFill>
              </a:rPr>
              <a:t>       Conseil d’orientation des retraites-COR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0FF4C-7367-4F14-BB33-4039E672CEF7}" type="slidenum">
              <a:rPr lang="fr-FR" sz="1200" b="1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fr-F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28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fr-FR" sz="3200" dirty="0"/>
              <a:t>Comprendre les comportements de départ à la retraite : quels enjeux ?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A274B83-E132-A07F-6545-2268C5A16E1C}"/>
              </a:ext>
            </a:extLst>
          </p:cNvPr>
          <p:cNvSpPr>
            <a:spLocks noGrp="1"/>
          </p:cNvSpPr>
          <p:nvPr/>
        </p:nvSpPr>
        <p:spPr>
          <a:xfrm>
            <a:off x="943894" y="1744696"/>
            <a:ext cx="7808103" cy="453836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fr-FR" sz="2400" dirty="0">
                <a:solidFill>
                  <a:srgbClr val="00368B"/>
                </a:solidFill>
              </a:rPr>
              <a:t>Des enjeux qui répondent aux objectifs du système de retraite</a:t>
            </a:r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La pérennité financière </a:t>
            </a:r>
            <a:r>
              <a:rPr lang="fr-FR" sz="2400" dirty="0">
                <a:solidFill>
                  <a:srgbClr val="00368B"/>
                </a:solidFill>
                <a:sym typeface="Wingdings" panose="05000000000000000000" pitchFamily="2" charset="2"/>
              </a:rPr>
              <a:t>:</a:t>
            </a:r>
            <a:r>
              <a:rPr lang="fr-FR" sz="2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pPr marL="857250" lvl="2" indent="-457200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tx1"/>
                </a:solidFill>
                <a:sym typeface="Wingdings" panose="05000000000000000000" pitchFamily="2" charset="2"/>
              </a:rPr>
              <a:t>Impacts de l’âge de liquidation sur le nombre de retraités et le nombre de cotisants </a:t>
            </a:r>
          </a:p>
          <a:p>
            <a:pPr marL="857250" lvl="2" indent="-457200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tx1"/>
                </a:solidFill>
                <a:sym typeface="Wingdings" panose="05000000000000000000" pitchFamily="2" charset="2"/>
              </a:rPr>
              <a:t>Effets sur la pension moyenne (déterminée en partie par l’âge et les conditions de liquidation)</a:t>
            </a:r>
            <a:endParaRPr lang="fr-FR" sz="1800" dirty="0">
              <a:solidFill>
                <a:schemeClr val="tx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Le niveau de vie des retraités </a:t>
            </a:r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L’équité entre les assurés :</a:t>
            </a:r>
          </a:p>
          <a:p>
            <a:pPr marL="857250" lvl="2" indent="-457200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tx1"/>
                </a:solidFill>
              </a:rPr>
              <a:t>Entre femmes et hommes</a:t>
            </a:r>
          </a:p>
          <a:p>
            <a:pPr marL="857250" lvl="2" indent="-457200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tx1"/>
                </a:solidFill>
              </a:rPr>
              <a:t>Entre CS</a:t>
            </a:r>
          </a:p>
          <a:p>
            <a:pPr marL="857250" lvl="2" indent="-457200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tx1"/>
                </a:solidFill>
              </a:rPr>
              <a:t>Entre générations</a:t>
            </a:r>
          </a:p>
          <a:p>
            <a:pPr marL="400050" lvl="2" indent="0">
              <a:buNone/>
            </a:pPr>
            <a:endParaRPr lang="fr-FR" sz="2000" dirty="0">
              <a:solidFill>
                <a:srgbClr val="00368B"/>
              </a:solidFill>
            </a:endParaRPr>
          </a:p>
          <a:p>
            <a:pPr marL="400050" lvl="2" indent="0">
              <a:buNone/>
            </a:pPr>
            <a:endParaRPr lang="fr-FR" sz="2000" b="0" dirty="0">
              <a:solidFill>
                <a:srgbClr val="00368B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CDD99F-B874-7F4C-0E54-E62E3DB047E1}"/>
              </a:ext>
            </a:extLst>
          </p:cNvPr>
          <p:cNvSpPr/>
          <p:nvPr/>
        </p:nvSpPr>
        <p:spPr>
          <a:xfrm>
            <a:off x="943894" y="2545976"/>
            <a:ext cx="7808103" cy="1053751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773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fr-FR" sz="3200" dirty="0"/>
              <a:t>Comprendre les comportements de départ à la retraite : quelles méthodes ?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A274B83-E132-A07F-6545-2268C5A16E1C}"/>
              </a:ext>
            </a:extLst>
          </p:cNvPr>
          <p:cNvSpPr>
            <a:spLocks noGrp="1"/>
          </p:cNvSpPr>
          <p:nvPr/>
        </p:nvSpPr>
        <p:spPr>
          <a:xfrm>
            <a:off x="943894" y="1744696"/>
            <a:ext cx="7808103" cy="453836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2" indent="0">
              <a:buNone/>
            </a:pPr>
            <a:endParaRPr lang="fr-FR" sz="2000" dirty="0">
              <a:solidFill>
                <a:srgbClr val="00368B"/>
              </a:solidFill>
            </a:endParaRPr>
          </a:p>
          <a:p>
            <a:pPr marL="400050" lvl="2" indent="0">
              <a:buNone/>
            </a:pPr>
            <a:endParaRPr lang="fr-FR" sz="2000" b="0" dirty="0">
              <a:solidFill>
                <a:srgbClr val="00368B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81159C5-4B37-422B-4E2F-AC14ECFDFFE1}"/>
              </a:ext>
            </a:extLst>
          </p:cNvPr>
          <p:cNvSpPr txBox="1"/>
          <p:nvPr/>
        </p:nvSpPr>
        <p:spPr>
          <a:xfrm>
            <a:off x="1102658" y="1822120"/>
            <a:ext cx="75303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00368B"/>
                </a:solidFill>
              </a:rPr>
              <a:t>Deux approches</a:t>
            </a:r>
          </a:p>
          <a:p>
            <a:endParaRPr lang="fr-FR" sz="2800" dirty="0">
              <a:solidFill>
                <a:srgbClr val="00368B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368B"/>
                </a:solidFill>
              </a:rPr>
              <a:t>Qualitative, par enquête auprès des assurés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368B"/>
                </a:solidFill>
              </a:rPr>
              <a:t>Quantitative : effet des réformes</a:t>
            </a:r>
          </a:p>
          <a:p>
            <a:pPr marL="904875" indent="-457200">
              <a:buFont typeface="Wingdings" panose="05000000000000000000" pitchFamily="2" charset="2"/>
              <a:buChar char="§"/>
              <a:defRPr/>
            </a:pPr>
            <a:r>
              <a:rPr lang="fr-FR" sz="2800" i="1" dirty="0">
                <a:solidFill>
                  <a:srgbClr val="00368B"/>
                </a:solidFill>
                <a:ea typeface="+mn-ea"/>
                <a:cs typeface="+mn-cs"/>
              </a:rPr>
              <a:t>Ex ante </a:t>
            </a:r>
            <a:r>
              <a:rPr lang="fr-FR" sz="2800" dirty="0">
                <a:solidFill>
                  <a:srgbClr val="00368B"/>
                </a:solidFill>
                <a:ea typeface="+mn-ea"/>
                <a:cs typeface="+mn-cs"/>
              </a:rPr>
              <a:t>: à partir de simulations, mais les résultats dépendent des hypothèses de modélisation </a:t>
            </a:r>
            <a:r>
              <a:rPr lang="fr-FR" sz="2800" dirty="0">
                <a:solidFill>
                  <a:srgbClr val="00368B"/>
                </a:solidFill>
              </a:rPr>
              <a:t>	</a:t>
            </a:r>
          </a:p>
          <a:p>
            <a:pPr marL="904875" indent="-457200">
              <a:buFont typeface="Wingdings" panose="05000000000000000000" pitchFamily="2" charset="2"/>
              <a:buChar char="§"/>
              <a:defRPr/>
            </a:pPr>
            <a:r>
              <a:rPr lang="fr-FR" sz="2800" i="1" dirty="0">
                <a:solidFill>
                  <a:srgbClr val="00368B"/>
                </a:solidFill>
                <a:ea typeface="+mn-ea"/>
                <a:cs typeface="+mn-cs"/>
              </a:rPr>
              <a:t>Ex post </a:t>
            </a:r>
            <a:r>
              <a:rPr lang="fr-FR" sz="2800" dirty="0">
                <a:solidFill>
                  <a:srgbClr val="00368B"/>
                </a:solidFill>
                <a:ea typeface="+mn-ea"/>
                <a:cs typeface="+mn-cs"/>
              </a:rPr>
              <a:t>: évaluation sur des données observées; nécessite du recul temporel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6226BB-2E59-F855-6DF7-DBC68D7B863B}"/>
              </a:ext>
            </a:extLst>
          </p:cNvPr>
          <p:cNvSpPr/>
          <p:nvPr/>
        </p:nvSpPr>
        <p:spPr>
          <a:xfrm>
            <a:off x="1052512" y="4834049"/>
            <a:ext cx="7808103" cy="958389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29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Objectifs de l’étude</a:t>
            </a:r>
          </a:p>
        </p:txBody>
      </p:sp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5" y="1982450"/>
            <a:ext cx="736338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Analyse de l’influence des comportements des pairs (conjoint, fratrie, collègues, voisins) sur les décisions propres de départ à la retraite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Identifier au-delà des effets individuels directs d’une réforme, les effets indirects liés aux interactions sociales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400" dirty="0">
              <a:solidFill>
                <a:srgbClr val="00368B"/>
              </a:solidFill>
            </a:endParaRPr>
          </a:p>
          <a:p>
            <a:pPr algn="ctr"/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Exploitation de la réforme du deuxième pilier aux Pays-Bas (2006) ayant touché les personnes nées à partir du 1</a:t>
            </a:r>
            <a:r>
              <a:rPr lang="fr-FR" sz="2400" baseline="30000" dirty="0">
                <a:solidFill>
                  <a:schemeClr val="accent6">
                    <a:lumMod val="75000"/>
                  </a:schemeClr>
                </a:solidFill>
              </a:rPr>
              <a:t>er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 janvier 1950  : changements dans les conditions d’accès aux pensions (notamment retraite anticipée)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400" dirty="0">
              <a:solidFill>
                <a:srgbClr val="003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3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Quelle méthode ?</a:t>
            </a:r>
          </a:p>
        </p:txBody>
      </p:sp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5" y="1720574"/>
            <a:ext cx="760779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368B"/>
                </a:solidFill>
              </a:rPr>
              <a:t>La question empirique </a:t>
            </a:r>
          </a:p>
          <a:p>
            <a:pPr marL="0" indent="0" algn="ctr"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Si mes proches partent plus tard à la retraite, est-ce que moi aussi je pars plus tard ?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368B"/>
                </a:solidFill>
              </a:rPr>
              <a:t>Compliqué à estimer car :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368B"/>
                </a:solidFill>
              </a:rPr>
              <a:t>1. Effet de sélection (en amont) : choix et âge du conjoint, des collègues, du quartier de résidence (pas de la fratrie) - &gt; à caractéristiques communes, préférences similaires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368B"/>
                </a:solidFill>
              </a:rPr>
              <a:t>2. Problème de </a:t>
            </a:r>
            <a:r>
              <a:rPr lang="fr-FR" sz="2400" i="1" dirty="0" err="1">
                <a:solidFill>
                  <a:srgbClr val="00368B"/>
                </a:solidFill>
              </a:rPr>
              <a:t>reflection</a:t>
            </a:r>
            <a:r>
              <a:rPr lang="fr-FR" sz="2400" dirty="0">
                <a:solidFill>
                  <a:srgbClr val="00368B"/>
                </a:solidFill>
              </a:rPr>
              <a:t> (</a:t>
            </a:r>
            <a:r>
              <a:rPr lang="fr-FR" sz="2400" dirty="0" err="1">
                <a:solidFill>
                  <a:srgbClr val="00368B"/>
                </a:solidFill>
              </a:rPr>
              <a:t>Manski</a:t>
            </a:r>
            <a:r>
              <a:rPr lang="fr-FR" sz="2400" dirty="0">
                <a:solidFill>
                  <a:srgbClr val="00368B"/>
                </a:solidFill>
              </a:rPr>
              <a:t>) : influence mutuelle des comportements -&gt; corrélation observée mais difficulté à identifier la causalité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115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5" y="1810223"/>
            <a:ext cx="760779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7675" indent="-447675">
              <a:buNone/>
              <a:tabLst>
                <a:tab pos="358775" algn="l"/>
              </a:tabLst>
            </a:pPr>
            <a:r>
              <a:rPr lang="fr-FR" sz="2400" dirty="0">
                <a:solidFill>
                  <a:srgbClr val="00368B"/>
                </a:solidFill>
                <a:latin typeface="+mn-lt"/>
              </a:rPr>
              <a:t>❶ </a:t>
            </a:r>
            <a:r>
              <a:rPr lang="fr-FR" sz="2400" b="1" dirty="0">
                <a:solidFill>
                  <a:srgbClr val="00368B"/>
                </a:solidFill>
                <a:latin typeface="+mn-lt"/>
              </a:rPr>
              <a:t>RDD -&gt; permet de mesurer le choc exogène (la réforme de 2006) sur les individus concernés et leurs proches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pPr marL="0" indent="0">
              <a:buNone/>
            </a:pPr>
            <a:r>
              <a:rPr lang="fr-FR" sz="2400" dirty="0">
                <a:latin typeface="+mn-lt"/>
              </a:rPr>
              <a:t>Étape 1</a:t>
            </a:r>
            <a:r>
              <a:rPr lang="fr-FR" sz="2400" dirty="0">
                <a:solidFill>
                  <a:srgbClr val="00368B"/>
                </a:solidFill>
                <a:latin typeface="+mn-lt"/>
              </a:rPr>
              <a:t> : effet direct de la réforme -&gt; Est-ce que la réforme fait partir plus tard la personne j (née juste avant ou juste après le 1</a:t>
            </a:r>
            <a:r>
              <a:rPr lang="fr-FR" sz="2400" baseline="30000" dirty="0">
                <a:solidFill>
                  <a:srgbClr val="00368B"/>
                </a:solidFill>
                <a:latin typeface="+mn-lt"/>
              </a:rPr>
              <a:t>er</a:t>
            </a:r>
            <a:r>
              <a:rPr lang="fr-FR" sz="2400" dirty="0">
                <a:solidFill>
                  <a:srgbClr val="00368B"/>
                </a:solidFill>
                <a:latin typeface="+mn-lt"/>
              </a:rPr>
              <a:t> janvier 1950) ?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pPr marR="0" algn="l" rtl="0"/>
            <a:r>
              <a:rPr lang="fr-FR" sz="2400" dirty="0">
                <a:latin typeface="+mn-lt"/>
              </a:rPr>
              <a:t>Étape 2 </a:t>
            </a:r>
            <a:r>
              <a:rPr lang="fr-FR" sz="2400" dirty="0">
                <a:solidFill>
                  <a:srgbClr val="00368B"/>
                </a:solidFill>
                <a:latin typeface="+mn-lt"/>
              </a:rPr>
              <a:t>: effet indirect de la réforme -&gt; </a:t>
            </a:r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Est-ce que le fait que </a:t>
            </a:r>
            <a:r>
              <a:rPr lang="fr-FR" sz="2400" i="1" u="none" strike="noStrike" kern="100" baseline="0" dirty="0">
                <a:solidFill>
                  <a:srgbClr val="00368B"/>
                </a:solidFill>
                <a:latin typeface="+mn-lt"/>
              </a:rPr>
              <a:t>j</a:t>
            </a:r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 parte plus tard fait partir </a:t>
            </a:r>
            <a:r>
              <a:rPr lang="fr-FR" sz="2400" i="1" u="none" strike="noStrike" kern="100" baseline="0" dirty="0">
                <a:solidFill>
                  <a:srgbClr val="00368B"/>
                </a:solidFill>
                <a:latin typeface="+mn-lt"/>
              </a:rPr>
              <a:t>i</a:t>
            </a:r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 plus tard (à date de naissance de i donnée) ?</a:t>
            </a:r>
          </a:p>
          <a:p>
            <a:pPr marR="0" algn="l" rtl="0"/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Si oui, ne peut venir que du comportement de j</a:t>
            </a:r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A569BD4-EE99-C6D7-FFFE-DC8B6BC2BE89}"/>
              </a:ext>
            </a:extLst>
          </p:cNvPr>
          <p:cNvSpPr txBox="1">
            <a:spLocks/>
          </p:cNvSpPr>
          <p:nvPr/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68B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The social multiplier of pension reform </a:t>
            </a:r>
          </a:p>
          <a:p>
            <a:r>
              <a:rPr lang="fr-FR" sz="2400" i="1"/>
              <a:t>Quelle méthode ?</a:t>
            </a:r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60754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5" y="1720574"/>
            <a:ext cx="760779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8775" indent="-358775">
              <a:buNone/>
            </a:pPr>
            <a:r>
              <a:rPr lang="fr-FR" sz="2400" dirty="0">
                <a:solidFill>
                  <a:srgbClr val="00368B"/>
                </a:solidFill>
                <a:latin typeface="+mn-lt"/>
              </a:rPr>
              <a:t>❷ </a:t>
            </a:r>
            <a:r>
              <a:rPr lang="fr-FR" sz="2400" b="1" dirty="0">
                <a:solidFill>
                  <a:srgbClr val="00368B"/>
                </a:solidFill>
                <a:latin typeface="+mn-lt"/>
              </a:rPr>
              <a:t>Utilisation d’une variable instrumentale (part des pairs concernés par la réforme) -&gt; permet de mesurer la diffusion sociale du choc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pPr marL="0" indent="0">
              <a:buNone/>
            </a:pPr>
            <a:r>
              <a:rPr lang="fr-FR" sz="2400" dirty="0">
                <a:latin typeface="+mn-lt"/>
              </a:rPr>
              <a:t>Étape 1 : </a:t>
            </a:r>
            <a:r>
              <a:rPr lang="fr-FR" sz="2400" dirty="0">
                <a:solidFill>
                  <a:srgbClr val="00368B"/>
                </a:solidFill>
                <a:latin typeface="+mn-lt"/>
              </a:rPr>
              <a:t>plus les pairs sont concernés par la réforme, plus ils partent tard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pPr marR="0" algn="l" rtl="0"/>
            <a:r>
              <a:rPr lang="fr-FR" sz="2400" dirty="0">
                <a:latin typeface="+mn-lt"/>
              </a:rPr>
              <a:t>Étape 2</a:t>
            </a:r>
            <a:r>
              <a:rPr lang="fr-FR" sz="2400" dirty="0">
                <a:solidFill>
                  <a:srgbClr val="00368B"/>
                </a:solidFill>
                <a:latin typeface="+mn-lt"/>
              </a:rPr>
              <a:t> : p</a:t>
            </a:r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lus les pairs sont concernés par la réforme, plus les autres individus (non concernés par la réforme et à âge identique) partent tard </a:t>
            </a:r>
          </a:p>
          <a:p>
            <a:pPr marR="0" algn="l" rtl="0"/>
            <a:r>
              <a:rPr lang="fr-FR" sz="2400" i="0" u="none" strike="noStrike" kern="100" baseline="0" dirty="0">
                <a:solidFill>
                  <a:srgbClr val="00368B"/>
                </a:solidFill>
                <a:latin typeface="+mn-lt"/>
              </a:rPr>
              <a:t>Si oui, ne peut venir que du comportement des pairs concernés par la réforme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89B0E171-CD99-F050-EA54-14ADCAD41069}"/>
              </a:ext>
            </a:extLst>
          </p:cNvPr>
          <p:cNvSpPr txBox="1">
            <a:spLocks/>
          </p:cNvSpPr>
          <p:nvPr/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68B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The social multiplier of pension reform </a:t>
            </a:r>
          </a:p>
          <a:p>
            <a:r>
              <a:rPr lang="fr-FR" sz="2400" i="1"/>
              <a:t>Quelle méthode ?</a:t>
            </a:r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2704004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5" y="1720574"/>
            <a:ext cx="7607799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Effets très forts dans le couple mais univoques 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rgbClr val="00368B"/>
                </a:solidFill>
              </a:rPr>
              <a:t>Si le mari est directement affecté par la réforme, le départ à la retraite de la femme est retardé de l’ordre de 9 mois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rgbClr val="00368B"/>
                </a:solidFill>
              </a:rPr>
              <a:t>Effet inverse (femme → mari) quasi-nul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Effets plus modérés pour les collègues, la fratrie et les voisins, mais nettement plus importants lorsque les individus sont socialement similaires (homophilie)</a:t>
            </a: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00368B"/>
              </a:solidFill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361F85C-EB00-4F7F-E3FF-B046E39D8D51}"/>
              </a:ext>
            </a:extLst>
          </p:cNvPr>
          <p:cNvSpPr txBox="1">
            <a:spLocks/>
          </p:cNvSpPr>
          <p:nvPr/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68B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Quels résultats ?</a:t>
            </a:r>
          </a:p>
        </p:txBody>
      </p:sp>
    </p:spTree>
    <p:extLst>
      <p:ext uri="{BB962C8B-B14F-4D97-AF65-F5344CB8AC3E}">
        <p14:creationId xmlns:p14="http://schemas.microsoft.com/office/powerpoint/2010/main" val="2540689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5085" y="1305076"/>
            <a:ext cx="8001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368B"/>
              </a:solidFill>
              <a:latin typeface="+mn-lt"/>
            </a:endParaRPr>
          </a:p>
          <a:p>
            <a:endParaRPr lang="fr-FR" sz="2400" dirty="0">
              <a:solidFill>
                <a:srgbClr val="00368B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01CE508-4618-F3B8-CB10-561C1155F502}"/>
              </a:ext>
            </a:extLst>
          </p:cNvPr>
          <p:cNvSpPr txBox="1"/>
          <p:nvPr/>
        </p:nvSpPr>
        <p:spPr>
          <a:xfrm>
            <a:off x="1018614" y="2034339"/>
            <a:ext cx="45753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Partage de l’information sur les nouvelles conditions de départ à la retraite ?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361F85C-EB00-4F7F-E3FF-B046E39D8D51}"/>
              </a:ext>
            </a:extLst>
          </p:cNvPr>
          <p:cNvSpPr txBox="1">
            <a:spLocks/>
          </p:cNvSpPr>
          <p:nvPr/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68B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The social multiplier of pension </a:t>
            </a:r>
            <a:r>
              <a:rPr lang="fr-FR" dirty="0" err="1"/>
              <a:t>reform</a:t>
            </a:r>
            <a:r>
              <a:rPr lang="fr-FR" dirty="0"/>
              <a:t> </a:t>
            </a:r>
          </a:p>
          <a:p>
            <a:r>
              <a:rPr lang="fr-FR" sz="2400" i="1" dirty="0"/>
              <a:t>Quels mécanismes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4734627-4D07-60F3-4DEC-CB2E5C6B1C56}"/>
              </a:ext>
            </a:extLst>
          </p:cNvPr>
          <p:cNvSpPr txBox="1"/>
          <p:nvPr/>
        </p:nvSpPr>
        <p:spPr>
          <a:xfrm>
            <a:off x="1018614" y="4435564"/>
            <a:ext cx="43153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Norme sociale ? </a:t>
            </a:r>
            <a:r>
              <a:rPr lang="fr-FR" sz="2400" dirty="0">
                <a:solidFill>
                  <a:schemeClr val="accent1"/>
                </a:solidFill>
              </a:rPr>
              <a:t>Comportements genrés ? Contexte institutionnel ?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F65E3A-DF89-DF4D-20F3-C51DF1E737C1}"/>
              </a:ext>
            </a:extLst>
          </p:cNvPr>
          <p:cNvSpPr txBox="1"/>
          <p:nvPr/>
        </p:nvSpPr>
        <p:spPr>
          <a:xfrm>
            <a:off x="1018614" y="3604284"/>
            <a:ext cx="4315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368B"/>
                </a:solidFill>
              </a:rPr>
              <a:t>Complémentarité des loisirs ?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CAB440D-4701-EF4D-2E11-F128838D1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636" y="2274503"/>
            <a:ext cx="720000" cy="720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41ED47B-9FB1-BF48-1E34-1D550C3D289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6795636" y="3467106"/>
            <a:ext cx="720000" cy="720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9125E84-3BF1-E0AF-352E-CACBFFBE4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5636" y="4700447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95411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CORv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PresentationCORv02</Template>
  <TotalTime>15864</TotalTime>
  <Words>1170</Words>
  <Application>Microsoft Office PowerPoint</Application>
  <PresentationFormat>Affichage à l'écran (4:3)</PresentationFormat>
  <Paragraphs>123</Paragraphs>
  <Slides>17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Wingdings</vt:lpstr>
      <vt:lpstr>PresentationCORv02</vt:lpstr>
      <vt:lpstr>1_Custom Design</vt:lpstr>
      <vt:lpstr>The social multiplier of pension reform Emre Oral, Simon Rabaté, Arthur Seibold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</vt:lpstr>
    </vt:vector>
  </TitlesOfParts>
  <Company>SPM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FNR</dc:creator>
  <cp:keywords>Mutations</cp:keywords>
  <cp:lastModifiedBy>NORTIER-RIBORDY Frederique</cp:lastModifiedBy>
  <cp:revision>1407</cp:revision>
  <cp:lastPrinted>2026-01-13T17:30:54Z</cp:lastPrinted>
  <dcterms:created xsi:type="dcterms:W3CDTF">2014-06-24T14:29:32Z</dcterms:created>
  <dcterms:modified xsi:type="dcterms:W3CDTF">2026-01-18T18:30:17Z</dcterms:modified>
</cp:coreProperties>
</file>